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90"/>
      </p:cViewPr>
      <p:guideLst>
        <p:guide orient="horz" pos="2880"/>
        <p:guide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vu@ukr.net" userId="f225996112aeacf4" providerId="LiveId" clId="{872C0F30-A035-40A5-8CEE-B51A33897441}"/>
    <pc:docChg chg="undo custSel modSld">
      <pc:chgData name="isvu@ukr.net" userId="f225996112aeacf4" providerId="LiveId" clId="{872C0F30-A035-40A5-8CEE-B51A33897441}" dt="2022-12-16T12:30:55.043" v="292" actId="113"/>
      <pc:docMkLst>
        <pc:docMk/>
      </pc:docMkLst>
      <pc:sldChg chg="addSp delSp modSp mod">
        <pc:chgData name="isvu@ukr.net" userId="f225996112aeacf4" providerId="LiveId" clId="{872C0F30-A035-40A5-8CEE-B51A33897441}" dt="2022-12-16T12:30:55.043" v="292" actId="113"/>
        <pc:sldMkLst>
          <pc:docMk/>
          <pc:sldMk cId="0" sldId="256"/>
        </pc:sldMkLst>
        <pc:spChg chg="mod">
          <ac:chgData name="isvu@ukr.net" userId="f225996112aeacf4" providerId="LiveId" clId="{872C0F30-A035-40A5-8CEE-B51A33897441}" dt="2022-12-16T11:41:16.954" v="15" actId="20577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isvu@ukr.net" userId="f225996112aeacf4" providerId="LiveId" clId="{872C0F30-A035-40A5-8CEE-B51A33897441}" dt="2022-12-16T12:15:39.228" v="92" actId="20577"/>
          <ac:spMkLst>
            <pc:docMk/>
            <pc:sldMk cId="0" sldId="256"/>
            <ac:spMk id="4" creationId="{2FD0EFD8-7009-108C-89F1-364037610833}"/>
          </ac:spMkLst>
        </pc:spChg>
        <pc:spChg chg="mod">
          <ac:chgData name="isvu@ukr.net" userId="f225996112aeacf4" providerId="LiveId" clId="{872C0F30-A035-40A5-8CEE-B51A33897441}" dt="2022-12-16T12:24:34.398" v="28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4:00.101" v="281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14:03.029" v="63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4:16.380" v="283" actId="1076"/>
          <ac:spMkLst>
            <pc:docMk/>
            <pc:sldMk cId="0" sldId="256"/>
            <ac:spMk id="9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13:40.207" v="61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4:06.212" v="282" actId="1076"/>
          <ac:spMkLst>
            <pc:docMk/>
            <pc:sldMk cId="0" sldId="256"/>
            <ac:spMk id="11" creationId="{00000000-0000-0000-0000-000000000000}"/>
          </ac:spMkLst>
        </pc:spChg>
        <pc:spChg chg="del">
          <ac:chgData name="isvu@ukr.net" userId="f225996112aeacf4" providerId="LiveId" clId="{872C0F30-A035-40A5-8CEE-B51A33897441}" dt="2022-12-16T12:13:28.462" v="59" actId="478"/>
          <ac:spMkLst>
            <pc:docMk/>
            <pc:sldMk cId="0" sldId="256"/>
            <ac:spMk id="12" creationId="{00000000-0000-0000-0000-000000000000}"/>
          </ac:spMkLst>
        </pc:spChg>
        <pc:spChg chg="del">
          <ac:chgData name="isvu@ukr.net" userId="f225996112aeacf4" providerId="LiveId" clId="{872C0F30-A035-40A5-8CEE-B51A33897441}" dt="2022-12-16T12:13:31.347" v="60" actId="478"/>
          <ac:spMkLst>
            <pc:docMk/>
            <pc:sldMk cId="0" sldId="256"/>
            <ac:spMk id="13" creationId="{00000000-0000-0000-0000-000000000000}"/>
          </ac:spMkLst>
        </pc:spChg>
        <pc:spChg chg="add del mod">
          <ac:chgData name="isvu@ukr.net" userId="f225996112aeacf4" providerId="LiveId" clId="{872C0F30-A035-40A5-8CEE-B51A33897441}" dt="2022-12-16T12:16:14.841" v="94"/>
          <ac:spMkLst>
            <pc:docMk/>
            <pc:sldMk cId="0" sldId="256"/>
            <ac:spMk id="14" creationId="{D08CA99E-4F20-7C9D-EB10-6396BFD8C823}"/>
          </ac:spMkLst>
        </pc:spChg>
        <pc:spChg chg="add mod">
          <ac:chgData name="isvu@ukr.net" userId="f225996112aeacf4" providerId="LiveId" clId="{872C0F30-A035-40A5-8CEE-B51A33897441}" dt="2022-12-16T12:30:55.043" v="292" actId="113"/>
          <ac:spMkLst>
            <pc:docMk/>
            <pc:sldMk cId="0" sldId="256"/>
            <ac:spMk id="15" creationId="{BD25D016-CF36-203D-B985-59DB8B9B232F}"/>
          </ac:spMkLst>
        </pc:spChg>
        <pc:spChg chg="mod">
          <ac:chgData name="isvu@ukr.net" userId="f225996112aeacf4" providerId="LiveId" clId="{872C0F30-A035-40A5-8CEE-B51A33897441}" dt="2022-12-16T11:40:07.497" v="10" actId="20577"/>
          <ac:spMkLst>
            <pc:docMk/>
            <pc:sldMk cId="0" sldId="256"/>
            <ac:spMk id="16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5:14.326" v="289" actId="1076"/>
          <ac:spMkLst>
            <pc:docMk/>
            <pc:sldMk cId="0" sldId="256"/>
            <ac:spMk id="17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5:21.883" v="290" actId="1076"/>
          <ac:spMkLst>
            <pc:docMk/>
            <pc:sldMk cId="0" sldId="256"/>
            <ac:spMk id="19" creationId="{00000000-0000-0000-0000-000000000000}"/>
          </ac:spMkLst>
        </pc:spChg>
        <pc:spChg chg="mod">
          <ac:chgData name="isvu@ukr.net" userId="f225996112aeacf4" providerId="LiveId" clId="{872C0F30-A035-40A5-8CEE-B51A33897441}" dt="2022-12-16T11:40:28.281" v="11" actId="14100"/>
          <ac:spMkLst>
            <pc:docMk/>
            <pc:sldMk cId="0" sldId="256"/>
            <ac:spMk id="41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14:20.765" v="65" actId="1076"/>
          <ac:spMkLst>
            <pc:docMk/>
            <pc:sldMk cId="0" sldId="256"/>
            <ac:spMk id="43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4:22.257" v="284" actId="1076"/>
          <ac:spMkLst>
            <pc:docMk/>
            <pc:sldMk cId="0" sldId="256"/>
            <ac:spMk id="44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4:56.375" v="286" actId="1076"/>
          <ac:spMkLst>
            <pc:docMk/>
            <pc:sldMk cId="0" sldId="256"/>
            <ac:spMk id="45" creationId="{00000000-0000-0000-0000-000000000000}"/>
          </ac:spMkLst>
        </pc:spChg>
        <pc:spChg chg="mod">
          <ac:chgData name="isvu@ukr.net" userId="f225996112aeacf4" providerId="LiveId" clId="{872C0F30-A035-40A5-8CEE-B51A33897441}" dt="2022-12-16T11:39:51.570" v="6" actId="14100"/>
          <ac:spMkLst>
            <pc:docMk/>
            <pc:sldMk cId="0" sldId="256"/>
            <ac:spMk id="46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5:03.264" v="287" actId="1076"/>
          <ac:spMkLst>
            <pc:docMk/>
            <pc:sldMk cId="0" sldId="256"/>
            <ac:spMk id="47" creationId="{00000000-0000-0000-0000-000000000000}"/>
          </ac:spMkLst>
        </pc:spChg>
        <pc:spChg chg="mod">
          <ac:chgData name="isvu@ukr.net" userId="f225996112aeacf4" providerId="LiveId" clId="{872C0F30-A035-40A5-8CEE-B51A33897441}" dt="2022-12-16T11:39:40.695" v="5" actId="20577"/>
          <ac:spMkLst>
            <pc:docMk/>
            <pc:sldMk cId="0" sldId="256"/>
            <ac:spMk id="49" creationId="{00000000-0000-0000-0000-000000000000}"/>
          </ac:spMkLst>
        </pc:spChg>
        <pc:spChg chg="mod">
          <ac:chgData name="isvu@ukr.net" userId="f225996112aeacf4" providerId="LiveId" clId="{872C0F30-A035-40A5-8CEE-B51A33897441}" dt="2022-12-16T11:41:43.885" v="22" actId="2057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5:09.495" v="288" actId="1076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14:46.411" v="86" actId="2057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isvu@ukr.net" userId="f225996112aeacf4" providerId="LiveId" clId="{872C0F30-A035-40A5-8CEE-B51A33897441}" dt="2022-12-16T12:25:26.374" v="291" actId="20577"/>
          <ac:spMkLst>
            <pc:docMk/>
            <pc:sldMk cId="0" sldId="256"/>
            <ac:spMk id="5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32C0F-2B58-41B4-86CB-350DA5E28E8D}" type="datetimeFigureOut">
              <a:rPr lang="uk-UA" smtClean="0"/>
              <a:t>02.06.2025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80245-EEC3-4734-A849-185B86740EA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995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sz="1300" kern="12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0245-EEC3-4734-A849-185B86740EA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50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1778" y="2506979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27699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" y="0"/>
            <a:ext cx="7558769" cy="1069200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95020" y="209643"/>
            <a:ext cx="3954406" cy="9464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lang="uk-UA" sz="2000" dirty="0">
                <a:latin typeface="Roboto Condensed" panose="02000000000000000000" pitchFamily="2" charset="0"/>
                <a:ea typeface="Roboto Condensed" panose="02000000000000000000" pitchFamily="2" charset="0"/>
                <a:cs typeface="Franklin Gothic Medium"/>
              </a:rPr>
              <a:t>ДЕРЖФІНМОНІТОРИНГ:</a:t>
            </a:r>
          </a:p>
          <a:p>
            <a:pPr marL="17145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Roboto Condensed" panose="02000000000000000000" pitchFamily="2" charset="0"/>
                <a:ea typeface="Roboto Condensed" panose="02000000000000000000" pitchFamily="2" charset="0"/>
                <a:cs typeface="Franklin Gothic Medium"/>
              </a:rPr>
              <a:t>ДО </a:t>
            </a:r>
            <a:r>
              <a:rPr sz="20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Franklin Gothic Medium"/>
              </a:rPr>
              <a:t>ПЕРЕМОГИ</a:t>
            </a:r>
            <a:r>
              <a:rPr lang="en-US" sz="20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Franklin Gothic Medium"/>
              </a:rPr>
              <a:t> </a:t>
            </a:r>
            <a:r>
              <a:rPr lang="uk-UA" sz="20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Franklin Gothic Medium"/>
              </a:rPr>
              <a:t>УКРАЇНИ РАЗОМ</a:t>
            </a:r>
            <a:endParaRPr sz="2000" dirty="0" smtClean="0">
              <a:latin typeface="Roboto Condensed" panose="02000000000000000000" pitchFamily="2" charset="0"/>
              <a:ea typeface="Roboto Condensed" panose="02000000000000000000" pitchFamily="2" charset="0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r>
              <a:rPr lang="ru-RU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станом на </a:t>
            </a:r>
            <a:r>
              <a:rPr lang="en-US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30</a:t>
            </a:r>
            <a:r>
              <a:rPr lang="uk-UA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.05.2</a:t>
            </a:r>
            <a:r>
              <a:rPr lang="ru-RU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025 р. (</a:t>
            </a:r>
            <a:r>
              <a:rPr lang="uk-UA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</a:t>
            </a:r>
            <a:r>
              <a:rPr lang="en-US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192</a:t>
            </a:r>
            <a:r>
              <a:rPr lang="uk-UA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-й</a:t>
            </a:r>
            <a:r>
              <a:rPr lang="ru-RU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день </a:t>
            </a:r>
            <a:r>
              <a:rPr lang="ru-RU" sz="1400" i="1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війни</a:t>
            </a:r>
            <a:r>
              <a:rPr lang="ru-RU" sz="1400" i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)</a:t>
            </a:r>
            <a:endParaRPr lang="ru-RU" sz="1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26678" y="1329630"/>
            <a:ext cx="4335335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spcBef>
                <a:spcPts val="100"/>
              </a:spcBef>
              <a:tabLst>
                <a:tab pos="534988" algn="l"/>
              </a:tabLst>
            </a:pPr>
            <a:r>
              <a:rPr lang="uk-UA" sz="1300" b="1" dirty="0" smtClean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членство </a:t>
            </a:r>
            <a:r>
              <a:rPr lang="uk-UA" sz="1300" b="1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РФ у </a:t>
            </a:r>
            <a:r>
              <a:rPr lang="en-US" sz="1300" b="1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FATF </a:t>
            </a:r>
            <a:r>
              <a:rPr lang="uk-UA" sz="1300" b="1" dirty="0" err="1" smtClean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зупинено</a:t>
            </a:r>
            <a:r>
              <a:rPr lang="uk-UA" sz="1300" b="1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.</a:t>
            </a:r>
            <a:r>
              <a:rPr lang="en-US" sz="1300" b="1" dirty="0">
                <a:solidFill>
                  <a:srgbClr val="0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Дії РФ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визнані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такими,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що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суперечать</a:t>
            </a:r>
            <a:r>
              <a:rPr lang="ru-RU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принципам FATF 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та є </a:t>
            </a:r>
            <a:r>
              <a:rPr lang="ru-RU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грубим </a:t>
            </a:r>
            <a:r>
              <a:rPr lang="ru-RU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порушенням</a:t>
            </a:r>
            <a:r>
              <a:rPr lang="ru-RU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Стандартів</a:t>
            </a:r>
            <a:r>
              <a:rPr lang="ru-RU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FATF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.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Реалізуються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подальші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заходи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6678" y="2092775"/>
            <a:ext cx="4152097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РФ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виключен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</a:t>
            </a:r>
            <a:r>
              <a:rPr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із Комітету експертів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Ради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Європи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MONEYVAL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696" y="2053484"/>
            <a:ext cx="22593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2090"/>
              </a:spcBef>
            </a:pPr>
            <a:r>
              <a:rPr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MONEYVAL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26678" y="4774737"/>
            <a:ext cx="4076722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передано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підозрілих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фінансових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операцій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до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правоохоронних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та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розвідувальних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органів</a:t>
            </a:r>
            <a:endParaRPr sz="1300" b="1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4901" y="5367360"/>
            <a:ext cx="1091415" cy="538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ts val="2700"/>
              </a:lnSpc>
              <a:spcBef>
                <a:spcPts val="100"/>
              </a:spcBef>
            </a:pP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20,</a:t>
            </a: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9+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215265" algn="r">
              <a:lnSpc>
                <a:spcPts val="1420"/>
              </a:lnSpc>
            </a:pP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</a:t>
            </a:r>
            <a:r>
              <a:rPr lang="uk-UA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рд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UAH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25797" y="5327291"/>
            <a:ext cx="4630703" cy="825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indent="-12700">
              <a:lnSpc>
                <a:spcPct val="100000"/>
              </a:lnSpc>
              <a:spcBef>
                <a:spcPts val="100"/>
              </a:spcBef>
            </a:pP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заблоковано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фінансових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операцій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endParaRPr lang="en-US"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(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15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177,82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млн 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UAH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;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57,</a:t>
            </a: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71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млн 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EUR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;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59,8</a:t>
            </a: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5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млн 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USD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; 7,18 млн 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RUB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, </a:t>
            </a:r>
            <a:b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</a:b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7 064 569 099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шт.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цінних паперів на суму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498,83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млн 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UAH)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 </a:t>
            </a:r>
            <a:endParaRPr sz="1300" b="1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6041" y="6706489"/>
            <a:ext cx="1671985" cy="448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ts val="1700"/>
              </a:lnSpc>
            </a:pP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4 8</a:t>
            </a: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80 533</a:t>
            </a: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повідомлен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ня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5797" y="6585772"/>
            <a:ext cx="3732773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про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фінансові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операції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оброблено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та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проаналізовано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, у </a:t>
            </a:r>
            <a:r>
              <a:rPr lang="uk-UA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т.ч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.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1 9</a:t>
            </a: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73 084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повідомлення про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переказ коштів за кордон</a:t>
            </a:r>
            <a:endParaRPr sz="1300" b="1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1857" y="9694265"/>
            <a:ext cx="2414459" cy="718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0110" algn="r">
              <a:lnSpc>
                <a:spcPts val="2700"/>
              </a:lnSpc>
              <a:spcBef>
                <a:spcPts val="100"/>
              </a:spcBef>
            </a:pP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2 80</a:t>
            </a: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2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12700" algn="r">
              <a:lnSpc>
                <a:spcPts val="1420"/>
              </a:lnSpc>
            </a:pPr>
            <a:r>
              <a:rPr lang="uk-UA" sz="130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запити</a:t>
            </a:r>
            <a:endParaRPr lang="uk-UA"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12700" algn="r">
              <a:lnSpc>
                <a:spcPts val="1420"/>
              </a:lnSpc>
            </a:pP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щодо спільних </a:t>
            </a:r>
            <a:r>
              <a:rPr lang="uk-UA" sz="1300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фінрозслідувань</a:t>
            </a:r>
            <a:endParaRPr lang="uk-UA"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25797" y="9748802"/>
            <a:ext cx="366777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до 147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іноземни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х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фінансови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х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розвід</a:t>
            </a:r>
            <a:r>
              <a:rPr lang="uk-UA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ок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направлено</a:t>
            </a:r>
            <a:endParaRPr sz="1300" b="1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97526" y="164840"/>
            <a:ext cx="944143" cy="944143"/>
          </a:xfrm>
          <a:prstGeom prst="rect">
            <a:avLst/>
          </a:prstGeom>
        </p:spPr>
      </p:pic>
      <p:sp>
        <p:nvSpPr>
          <p:cNvPr id="23" name="bg object 18"/>
          <p:cNvSpPr/>
          <p:nvPr/>
        </p:nvSpPr>
        <p:spPr>
          <a:xfrm>
            <a:off x="2743200" y="1317404"/>
            <a:ext cx="45719" cy="677470"/>
          </a:xfrm>
          <a:custGeom>
            <a:avLst/>
            <a:gdLst/>
            <a:ahLst/>
            <a:cxnLst/>
            <a:rect l="l" t="t" r="r" b="b"/>
            <a:pathLst>
              <a:path h="801369">
                <a:moveTo>
                  <a:pt x="0" y="80123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19"/>
          <p:cNvSpPr/>
          <p:nvPr/>
        </p:nvSpPr>
        <p:spPr>
          <a:xfrm>
            <a:off x="2743200" y="2583212"/>
            <a:ext cx="45719" cy="457117"/>
          </a:xfrm>
          <a:custGeom>
            <a:avLst/>
            <a:gdLst/>
            <a:ahLst/>
            <a:cxnLst/>
            <a:rect l="l" t="t" r="r" b="b"/>
            <a:pathLst>
              <a:path h="755650">
                <a:moveTo>
                  <a:pt x="0" y="75551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0"/>
          <p:cNvSpPr/>
          <p:nvPr/>
        </p:nvSpPr>
        <p:spPr>
          <a:xfrm>
            <a:off x="2743200" y="3160318"/>
            <a:ext cx="93341" cy="411543"/>
          </a:xfrm>
          <a:custGeom>
            <a:avLst/>
            <a:gdLst/>
            <a:ahLst/>
            <a:cxnLst/>
            <a:rect l="l" t="t" r="r" b="b"/>
            <a:pathLst>
              <a:path h="664210">
                <a:moveTo>
                  <a:pt x="0" y="66407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2"/>
          <p:cNvSpPr/>
          <p:nvPr/>
        </p:nvSpPr>
        <p:spPr>
          <a:xfrm>
            <a:off x="2743200" y="3684480"/>
            <a:ext cx="45719" cy="433699"/>
          </a:xfrm>
          <a:custGeom>
            <a:avLst/>
            <a:gdLst/>
            <a:ahLst/>
            <a:cxnLst/>
            <a:rect l="l" t="t" r="r" b="b"/>
            <a:pathLst>
              <a:path h="599439">
                <a:moveTo>
                  <a:pt x="0" y="5993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3"/>
          <p:cNvSpPr/>
          <p:nvPr/>
        </p:nvSpPr>
        <p:spPr>
          <a:xfrm>
            <a:off x="2743197" y="4259935"/>
            <a:ext cx="45719" cy="423364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5993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g object 24"/>
          <p:cNvSpPr/>
          <p:nvPr/>
        </p:nvSpPr>
        <p:spPr>
          <a:xfrm flipH="1">
            <a:off x="2695578" y="4774737"/>
            <a:ext cx="45719" cy="480119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5993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25"/>
          <p:cNvSpPr/>
          <p:nvPr/>
        </p:nvSpPr>
        <p:spPr>
          <a:xfrm>
            <a:off x="2743197" y="5369728"/>
            <a:ext cx="45719" cy="546070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5993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26"/>
          <p:cNvSpPr/>
          <p:nvPr/>
        </p:nvSpPr>
        <p:spPr>
          <a:xfrm>
            <a:off x="2743198" y="6025715"/>
            <a:ext cx="45719" cy="508498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5993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27"/>
          <p:cNvSpPr/>
          <p:nvPr/>
        </p:nvSpPr>
        <p:spPr>
          <a:xfrm>
            <a:off x="2743197" y="7263582"/>
            <a:ext cx="45719" cy="480937"/>
          </a:xfrm>
          <a:custGeom>
            <a:avLst/>
            <a:gdLst/>
            <a:ahLst/>
            <a:cxnLst/>
            <a:rect l="l" t="t" r="r" b="b"/>
            <a:pathLst>
              <a:path h="664209">
                <a:moveTo>
                  <a:pt x="0" y="66407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bg object 28"/>
          <p:cNvSpPr/>
          <p:nvPr/>
        </p:nvSpPr>
        <p:spPr>
          <a:xfrm flipH="1">
            <a:off x="2695578" y="9706879"/>
            <a:ext cx="45719" cy="713199"/>
          </a:xfrm>
          <a:custGeom>
            <a:avLst/>
            <a:gdLst/>
            <a:ahLst/>
            <a:cxnLst/>
            <a:rect l="l" t="t" r="r" b="b"/>
            <a:pathLst>
              <a:path h="466090">
                <a:moveTo>
                  <a:pt x="0" y="46595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18"/>
          <p:cNvSpPr txBox="1"/>
          <p:nvPr/>
        </p:nvSpPr>
        <p:spPr>
          <a:xfrm>
            <a:off x="1697726" y="7831476"/>
            <a:ext cx="928860" cy="538609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algn="r">
              <a:lnSpc>
                <a:spcPts val="2700"/>
              </a:lnSpc>
              <a:spcBef>
                <a:spcPts val="100"/>
              </a:spcBef>
            </a:pP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4</a:t>
            </a: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</a:t>
            </a: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6</a:t>
            </a:r>
            <a:endParaRPr sz="2700" dirty="0" smtClean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algn="r">
              <a:lnSpc>
                <a:spcPts val="1420"/>
              </a:lnSpc>
            </a:pP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кейсів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3" name="object 8"/>
          <p:cNvSpPr txBox="1"/>
          <p:nvPr/>
        </p:nvSpPr>
        <p:spPr>
          <a:xfrm>
            <a:off x="1567579" y="4745491"/>
            <a:ext cx="1060485" cy="538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ts val="2700"/>
              </a:lnSpc>
              <a:spcBef>
                <a:spcPts val="100"/>
              </a:spcBef>
            </a:pP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287,</a:t>
            </a: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9</a:t>
            </a: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+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215265" algn="r">
              <a:lnSpc>
                <a:spcPts val="1420"/>
              </a:lnSpc>
            </a:pPr>
            <a:r>
              <a:rPr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</a:t>
            </a:r>
            <a:r>
              <a:rPr lang="uk-UA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рд</a:t>
            </a:r>
            <a:r>
              <a:rPr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UAH</a:t>
            </a:r>
          </a:p>
        </p:txBody>
      </p:sp>
      <p:sp>
        <p:nvSpPr>
          <p:cNvPr id="45" name="object 19"/>
          <p:cNvSpPr txBox="1"/>
          <p:nvPr/>
        </p:nvSpPr>
        <p:spPr>
          <a:xfrm>
            <a:off x="2925797" y="7905265"/>
            <a:ext cx="393980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щодо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підозр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у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державній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зраді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розслідується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6" name="object 18"/>
          <p:cNvSpPr txBox="1"/>
          <p:nvPr/>
        </p:nvSpPr>
        <p:spPr>
          <a:xfrm>
            <a:off x="594865" y="8394941"/>
            <a:ext cx="2043161" cy="498150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274320" algn="r">
              <a:lnSpc>
                <a:spcPts val="2700"/>
              </a:lnSpc>
              <a:spcBef>
                <a:spcPts val="100"/>
              </a:spcBef>
            </a:pP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56</a:t>
            </a: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2</a:t>
            </a:r>
            <a:endParaRPr sz="27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12700" algn="r">
              <a:lnSpc>
                <a:spcPts val="1000"/>
              </a:lnSpc>
            </a:pPr>
            <a:r>
              <a:rPr lang="uk-UA" sz="1300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колаборантів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та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зрадників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7" name="object 19"/>
          <p:cNvSpPr txBox="1"/>
          <p:nvPr/>
        </p:nvSpPr>
        <p:spPr>
          <a:xfrm>
            <a:off x="2925797" y="8429069"/>
            <a:ext cx="4077603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інформаці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я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щодо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яких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передана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до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правоохоронних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органів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8" name="bg object 27"/>
          <p:cNvSpPr/>
          <p:nvPr/>
        </p:nvSpPr>
        <p:spPr>
          <a:xfrm>
            <a:off x="2743197" y="7859557"/>
            <a:ext cx="45719" cy="455158"/>
          </a:xfrm>
          <a:custGeom>
            <a:avLst/>
            <a:gdLst/>
            <a:ahLst/>
            <a:cxnLst/>
            <a:rect l="l" t="t" r="r" b="b"/>
            <a:pathLst>
              <a:path h="664209">
                <a:moveTo>
                  <a:pt x="0" y="66407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6"/>
          <p:cNvSpPr txBox="1"/>
          <p:nvPr/>
        </p:nvSpPr>
        <p:spPr>
          <a:xfrm>
            <a:off x="1567579" y="1418976"/>
            <a:ext cx="103786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algn="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FATF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4" name="object 19"/>
          <p:cNvSpPr txBox="1"/>
          <p:nvPr/>
        </p:nvSpPr>
        <p:spPr>
          <a:xfrm>
            <a:off x="2925797" y="7309391"/>
            <a:ext cx="419964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направлено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до правоохоронних органів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9" name="object 18"/>
          <p:cNvSpPr txBox="1"/>
          <p:nvPr/>
        </p:nvSpPr>
        <p:spPr>
          <a:xfrm>
            <a:off x="594865" y="7221824"/>
            <a:ext cx="2057228" cy="538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algn="r">
              <a:lnSpc>
                <a:spcPts val="2700"/>
              </a:lnSpc>
              <a:spcBef>
                <a:spcPts val="100"/>
              </a:spcBef>
            </a:pP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3 3</a:t>
            </a:r>
            <a:r>
              <a:rPr lang="en-US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15</a:t>
            </a:r>
            <a:endParaRPr sz="2700" dirty="0">
              <a:solidFill>
                <a:srgbClr val="FF000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12700" algn="r">
              <a:lnSpc>
                <a:spcPts val="1420"/>
              </a:lnSpc>
            </a:pP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матеріалів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0" name="bg object 28"/>
          <p:cNvSpPr/>
          <p:nvPr/>
        </p:nvSpPr>
        <p:spPr>
          <a:xfrm>
            <a:off x="2743197" y="8990732"/>
            <a:ext cx="45719" cy="601109"/>
          </a:xfrm>
          <a:custGeom>
            <a:avLst/>
            <a:gdLst/>
            <a:ahLst/>
            <a:cxnLst/>
            <a:rect l="l" t="t" r="r" b="b"/>
            <a:pathLst>
              <a:path h="466090">
                <a:moveTo>
                  <a:pt x="0" y="46595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18"/>
          <p:cNvSpPr txBox="1"/>
          <p:nvPr/>
        </p:nvSpPr>
        <p:spPr>
          <a:xfrm>
            <a:off x="594865" y="9051203"/>
            <a:ext cx="1988299" cy="525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algn="r">
              <a:lnSpc>
                <a:spcPts val="2700"/>
              </a:lnSpc>
              <a:spcBef>
                <a:spcPts val="100"/>
              </a:spcBef>
            </a:pP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3 </a:t>
            </a:r>
            <a:r>
              <a:rPr lang="uk-UA" sz="24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470</a:t>
            </a:r>
            <a:endParaRPr sz="27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  <a:p>
            <a:pPr marL="12700" algn="r">
              <a:lnSpc>
                <a:spcPts val="1300"/>
              </a:lnSpc>
            </a:pP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рахунків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2" name="object 19"/>
          <p:cNvSpPr txBox="1"/>
          <p:nvPr/>
        </p:nvSpPr>
        <p:spPr>
          <a:xfrm>
            <a:off x="2925797" y="9124897"/>
            <a:ext cx="393980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uk-UA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колаборантів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та інших осіб 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заблоковано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3" name="bg object 27"/>
          <p:cNvSpPr/>
          <p:nvPr/>
        </p:nvSpPr>
        <p:spPr>
          <a:xfrm>
            <a:off x="2743198" y="8420536"/>
            <a:ext cx="45719" cy="455158"/>
          </a:xfrm>
          <a:custGeom>
            <a:avLst/>
            <a:gdLst/>
            <a:ahLst/>
            <a:cxnLst/>
            <a:rect l="l" t="t" r="r" b="b"/>
            <a:pathLst>
              <a:path h="664209">
                <a:moveTo>
                  <a:pt x="0" y="66407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6"/>
          <p:cNvSpPr txBox="1"/>
          <p:nvPr/>
        </p:nvSpPr>
        <p:spPr>
          <a:xfrm>
            <a:off x="0" y="3168324"/>
            <a:ext cx="265209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2090"/>
              </a:spcBef>
            </a:pPr>
            <a:r>
              <a:rPr lang="en-US"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EGMONT GROUP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5" name="object 5"/>
          <p:cNvSpPr txBox="1"/>
          <p:nvPr/>
        </p:nvSpPr>
        <p:spPr>
          <a:xfrm>
            <a:off x="2926679" y="3200492"/>
            <a:ext cx="456259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ru-RU" sz="13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членство </a:t>
            </a:r>
            <a:r>
              <a:rPr lang="ru-RU" sz="1300" b="1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підрозділу</a:t>
            </a:r>
            <a:r>
              <a:rPr lang="ru-RU" sz="13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фінансової</a:t>
            </a:r>
            <a:r>
              <a:rPr lang="ru-RU" sz="13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розвідки</a:t>
            </a:r>
            <a:r>
              <a:rPr lang="ru-RU" sz="13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РФ в </a:t>
            </a:r>
            <a:r>
              <a:rPr lang="en-US" sz="13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EG </a:t>
            </a:r>
            <a:r>
              <a:rPr lang="uk-UA" sz="1300" b="1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зупинено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.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Реалізуються</a:t>
            </a:r>
            <a:r>
              <a:rPr lang="ru-RU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додаткові</a:t>
            </a:r>
            <a:r>
              <a:rPr lang="ru-RU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заходи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2FD0EFD8-7009-108C-89F1-364037610833}"/>
              </a:ext>
            </a:extLst>
          </p:cNvPr>
          <p:cNvSpPr txBox="1"/>
          <p:nvPr/>
        </p:nvSpPr>
        <p:spPr>
          <a:xfrm>
            <a:off x="378696" y="3702377"/>
            <a:ext cx="22593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2090"/>
              </a:spcBef>
            </a:pPr>
            <a:r>
              <a:rPr lang="en-US"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APG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BD25D016-CF36-203D-B985-59DB8B9B232F}"/>
              </a:ext>
            </a:extLst>
          </p:cNvPr>
          <p:cNvSpPr txBox="1"/>
          <p:nvPr/>
        </p:nvSpPr>
        <p:spPr>
          <a:xfrm>
            <a:off x="2926678" y="3779002"/>
            <a:ext cx="442606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РФ </a:t>
            </a:r>
            <a:r>
              <a:rPr lang="uk-UA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позбавлено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статусу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спостерігача</a:t>
            </a: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в </a:t>
            </a:r>
            <a:r>
              <a:rPr lang="en-US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APG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6" name="object 6">
            <a:extLst>
              <a:ext uri="{FF2B5EF4-FFF2-40B4-BE49-F238E27FC236}">
                <a16:creationId xmlns:a16="http://schemas.microsoft.com/office/drawing/2014/main" id="{2FD0EFD8-7009-108C-89F1-364037610833}"/>
              </a:ext>
            </a:extLst>
          </p:cNvPr>
          <p:cNvSpPr txBox="1"/>
          <p:nvPr/>
        </p:nvSpPr>
        <p:spPr>
          <a:xfrm>
            <a:off x="465882" y="4245987"/>
            <a:ext cx="218857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2090"/>
              </a:spcBef>
            </a:pPr>
            <a:r>
              <a:rPr lang="en-US"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CETS 198</a:t>
            </a:r>
            <a:endParaRPr sz="24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60" name="object 5">
            <a:extLst>
              <a:ext uri="{FF2B5EF4-FFF2-40B4-BE49-F238E27FC236}">
                <a16:creationId xmlns:a16="http://schemas.microsoft.com/office/drawing/2014/main" id="{BD25D016-CF36-203D-B985-59DB8B9B232F}"/>
              </a:ext>
            </a:extLst>
          </p:cNvPr>
          <p:cNvSpPr txBox="1"/>
          <p:nvPr/>
        </p:nvSpPr>
        <p:spPr>
          <a:xfrm>
            <a:off x="2926678" y="4295875"/>
            <a:ext cx="442606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  <a:tabLst>
                <a:tab pos="84138" algn="l"/>
              </a:tabLst>
            </a:pP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РФ </a:t>
            </a:r>
            <a:r>
              <a:rPr lang="uk-UA" sz="1300" b="1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позбавлено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права голосу з 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концептуальних</a:t>
            </a:r>
            <a:r>
              <a:rPr lang="ru-RU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ru-RU" sz="1300" dirty="0" err="1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питань</a:t>
            </a:r>
            <a:endParaRPr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2" name="bg object 26">
            <a:extLst>
              <a:ext uri="{FF2B5EF4-FFF2-40B4-BE49-F238E27FC236}">
                <a16:creationId xmlns:a16="http://schemas.microsoft.com/office/drawing/2014/main" id="{C9AEBBFA-AED3-C055-1CA4-4BB15A1CD478}"/>
              </a:ext>
            </a:extLst>
          </p:cNvPr>
          <p:cNvSpPr/>
          <p:nvPr/>
        </p:nvSpPr>
        <p:spPr>
          <a:xfrm>
            <a:off x="2743197" y="6646832"/>
            <a:ext cx="45719" cy="508498"/>
          </a:xfrm>
          <a:custGeom>
            <a:avLst/>
            <a:gdLst/>
            <a:ahLst/>
            <a:cxnLst/>
            <a:rect l="l" t="t" r="r" b="b"/>
            <a:pathLst>
              <a:path h="599440">
                <a:moveTo>
                  <a:pt x="0" y="59930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Box 17"/>
          <p:cNvSpPr txBox="1"/>
          <p:nvPr/>
        </p:nvSpPr>
        <p:spPr>
          <a:xfrm>
            <a:off x="694699" y="5986913"/>
            <a:ext cx="1919943" cy="583927"/>
          </a:xfrm>
          <a:prstGeom prst="rect">
            <a:avLst/>
          </a:prstGeom>
          <a:noFill/>
        </p:spPr>
        <p:txBody>
          <a:bodyPr wrap="square" lIns="0" tIns="14400" rIns="0" bIns="0" rtlCol="0">
            <a:spAutoFit/>
          </a:bodyPr>
          <a:lstStyle/>
          <a:p>
            <a:pPr algn="r"/>
            <a:r>
              <a:rPr lang="uk-UA"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12,3+ </a:t>
            </a:r>
            <a:br>
              <a:rPr lang="uk-UA" sz="24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</a:b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млрд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</a:t>
            </a:r>
            <a:r>
              <a:rPr lang="en-US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UAH</a:t>
            </a:r>
            <a:endParaRPr lang="uk-UA"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25797" y="6034943"/>
            <a:ext cx="4336614" cy="414650"/>
          </a:xfrm>
          <a:prstGeom prst="rect">
            <a:avLst/>
          </a:prstGeom>
          <a:noFill/>
        </p:spPr>
        <p:txBody>
          <a:bodyPr wrap="square" lIns="0" tIns="144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накладено</a:t>
            </a:r>
            <a:r>
              <a:rPr lang="uk-UA" sz="1300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 арешт на корпоративні права за матеріалами </a:t>
            </a:r>
            <a:r>
              <a:rPr lang="uk-UA" sz="1300" dirty="0" err="1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Держфінмоніторингу</a:t>
            </a:r>
            <a:endParaRPr lang="uk-UA" sz="13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7" name="object 6"/>
          <p:cNvSpPr txBox="1"/>
          <p:nvPr/>
        </p:nvSpPr>
        <p:spPr>
          <a:xfrm>
            <a:off x="-470222" y="2609369"/>
            <a:ext cx="310824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 algn="r">
              <a:lnSpc>
                <a:spcPct val="100000"/>
              </a:lnSpc>
              <a:spcBef>
                <a:spcPts val="100"/>
              </a:spcBef>
            </a:pPr>
            <a:r>
              <a:rPr lang="en-US" sz="2400" b="1" kern="1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EUROPEAN UNION</a:t>
            </a:r>
            <a:endParaRPr lang="en-US" sz="2400" b="1" kern="100" dirty="0">
              <a:latin typeface="Roboto Condensed" panose="02000000000000000000" pitchFamily="2" charset="0"/>
              <a:ea typeface="Roboto Condensed" panose="02000000000000000000" pitchFamily="2" charset="0"/>
              <a:cs typeface="Trebuchet MS"/>
            </a:endParaRPr>
          </a:p>
        </p:txBody>
      </p:sp>
      <p:sp>
        <p:nvSpPr>
          <p:cNvPr id="58" name="bg object 18"/>
          <p:cNvSpPr/>
          <p:nvPr/>
        </p:nvSpPr>
        <p:spPr>
          <a:xfrm>
            <a:off x="2743200" y="2091745"/>
            <a:ext cx="45719" cy="380885"/>
          </a:xfrm>
          <a:custGeom>
            <a:avLst/>
            <a:gdLst/>
            <a:ahLst/>
            <a:cxnLst/>
            <a:rect l="l" t="t" r="r" b="b"/>
            <a:pathLst>
              <a:path h="801369">
                <a:moveTo>
                  <a:pt x="0" y="80123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3"/>
          <p:cNvSpPr txBox="1"/>
          <p:nvPr/>
        </p:nvSpPr>
        <p:spPr>
          <a:xfrm>
            <a:off x="2926678" y="2590059"/>
            <a:ext cx="4309541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spcBef>
                <a:spcPts val="100"/>
              </a:spcBef>
            </a:pP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до </a:t>
            </a:r>
            <a:r>
              <a:rPr lang="uk-UA" sz="1300" b="1" dirty="0">
                <a:latin typeface="Roboto Condensed" panose="02000000000000000000" pitchFamily="2" charset="0"/>
                <a:ea typeface="Roboto Condensed" panose="02000000000000000000" pitchFamily="2" charset="0"/>
                <a:cs typeface="Trebuchet MS"/>
              </a:rPr>
              <a:t>підрозділу</a:t>
            </a:r>
            <a:r>
              <a:rPr lang="uk-UA" sz="13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фінансової розвідки РФ </a:t>
            </a:r>
            <a:r>
              <a:rPr lang="uk-UA" sz="1300" b="1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застосовано санкції ЄС</a:t>
            </a:r>
            <a:endParaRPr sz="1300" b="1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9230</TotalTime>
  <Words>233</Words>
  <Application>Microsoft Office PowerPoint</Application>
  <PresentationFormat>Довільний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Calibri</vt:lpstr>
      <vt:lpstr>Franklin Gothic Medium</vt:lpstr>
      <vt:lpstr>Roboto Condensed</vt:lpstr>
      <vt:lpstr>Trebuchet MS</vt:lpstr>
      <vt:lpstr>Office Theme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Нікітчук Алла Ісаївна</cp:lastModifiedBy>
  <cp:revision>677</cp:revision>
  <dcterms:created xsi:type="dcterms:W3CDTF">2022-04-11T15:19:39Z</dcterms:created>
  <dcterms:modified xsi:type="dcterms:W3CDTF">2025-06-02T09:02:03Z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2022-04-11T00:00:00Z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2022-04-11T00:00:00Z</vt:filetime>
  </property>
</Properties>
</file>